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529" r:id="rId2"/>
    <p:sldId id="541" r:id="rId3"/>
    <p:sldId id="551" r:id="rId4"/>
    <p:sldId id="552" r:id="rId5"/>
    <p:sldId id="553" r:id="rId6"/>
    <p:sldId id="256" r:id="rId7"/>
    <p:sldId id="263" r:id="rId8"/>
    <p:sldId id="396" r:id="rId9"/>
    <p:sldId id="538" r:id="rId10"/>
    <p:sldId id="554" r:id="rId11"/>
    <p:sldId id="540" r:id="rId12"/>
    <p:sldId id="544" r:id="rId13"/>
    <p:sldId id="555" r:id="rId14"/>
    <p:sldId id="556" r:id="rId15"/>
    <p:sldId id="557" r:id="rId16"/>
    <p:sldId id="559" r:id="rId17"/>
    <p:sldId id="560" r:id="rId18"/>
    <p:sldId id="561" r:id="rId19"/>
    <p:sldId id="562" r:id="rId20"/>
    <p:sldId id="351" r:id="rId21"/>
    <p:sldId id="463" r:id="rId22"/>
    <p:sldId id="45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E1E1E1"/>
    <a:srgbClr val="9CBD8D"/>
    <a:srgbClr val="D5E3CF"/>
    <a:srgbClr val="8C1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59" autoAdjust="0"/>
    <p:restoredTop sz="93880" autoAdjust="0"/>
  </p:normalViewPr>
  <p:slideViewPr>
    <p:cSldViewPr snapToGrid="0">
      <p:cViewPr varScale="1">
        <p:scale>
          <a:sx n="78" d="100"/>
          <a:sy n="78" d="100"/>
        </p:scale>
        <p:origin x="129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gif>
</file>

<file path=ppt/media/image15.jpeg>
</file>

<file path=ppt/media/image16.png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5A372-E219-4A47-9B57-DAB16DC91C8E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9ABA3-72B8-441F-AA9B-D3737D2CB9D9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286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20215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68857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0593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05679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31177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03170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921992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Extension Slide – can be skipped</a:t>
            </a:r>
            <a:r>
              <a:rPr lang="en-AU" baseline="0" dirty="0" smtClean="0"/>
              <a:t> for mainstream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74694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Extension Slide – can be skipped</a:t>
            </a:r>
            <a:r>
              <a:rPr lang="en-AU" baseline="0" dirty="0" smtClean="0"/>
              <a:t> for mainstream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11793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Extension Slide – can be skipped</a:t>
            </a:r>
            <a:r>
              <a:rPr lang="en-AU" baseline="0" dirty="0" smtClean="0"/>
              <a:t> for mainstream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840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5001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6795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3360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48385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95090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911991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15301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2308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19/02/2019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116291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Types of Ecological Pyramids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 smtClean="0"/>
              <a:t>Pyramid of numbers </a:t>
            </a:r>
            <a:r>
              <a:rPr lang="en-AU" sz="2800" dirty="0" smtClean="0"/>
              <a:t>shows </a:t>
            </a:r>
            <a:r>
              <a:rPr lang="en-AU" sz="2800" b="1" dirty="0" smtClean="0"/>
              <a:t>how</a:t>
            </a:r>
            <a:r>
              <a:rPr lang="en-AU" sz="2800" dirty="0" smtClean="0"/>
              <a:t> </a:t>
            </a:r>
            <a:r>
              <a:rPr lang="en-AU" sz="2800" b="1" dirty="0" smtClean="0"/>
              <a:t>many </a:t>
            </a:r>
            <a:r>
              <a:rPr lang="en-AU" sz="2800" dirty="0" smtClean="0"/>
              <a:t>organisms are at each trophic level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There are two types of pyramid of numbers: upright and inverted.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Explain the difference between an upright pyramid of numbers and an inverted pyramid of numbers.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4851" t="4526" r="11515" b="9696"/>
          <a:stretch/>
        </p:blipFill>
        <p:spPr>
          <a:xfrm>
            <a:off x="2044778" y="4083837"/>
            <a:ext cx="2838723" cy="198025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/>
          <a:srcRect l="11181" t="7411" r="14759" b="8442"/>
          <a:stretch/>
        </p:blipFill>
        <p:spPr>
          <a:xfrm>
            <a:off x="6942724" y="3897399"/>
            <a:ext cx="2478132" cy="216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330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Dynamic Equilibrium</a:t>
            </a:r>
            <a:endParaRPr lang="en-AU" sz="2800" b="1" dirty="0"/>
          </a:p>
          <a:p>
            <a:r>
              <a:rPr lang="en-AU" sz="2800" dirty="0" smtClean="0"/>
              <a:t>If the number of frogs decreased,			            changes could include: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Increase in grasshoppers and a 			        depletion of grass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Increase in praying mantis because of more grasshoppers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Decrease in lizard numbers because there are fewer frogs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Birds will feed on praying mantis rather than frogs and lizards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praying mantis numbers will start to decrease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Grasshopper numbers will increase further and cause more grass to be depleted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430071"/>
              </p:ext>
            </p:extLst>
          </p:nvPr>
        </p:nvGraphicFramePr>
        <p:xfrm>
          <a:off x="9523075" y="161015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Pair, share: What would happen to the number of praying mantis?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052032"/>
              </p:ext>
            </p:extLst>
          </p:nvPr>
        </p:nvGraphicFramePr>
        <p:xfrm>
          <a:off x="9523074" y="1614218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Pair, share: What would happen to the number of lizards?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9766187"/>
              </p:ext>
            </p:extLst>
          </p:nvPr>
        </p:nvGraphicFramePr>
        <p:xfrm>
          <a:off x="9523073" y="3067421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Pair, share: What impact will this have on praying mantis numbers?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0297" y="161015"/>
            <a:ext cx="4498959" cy="269937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8081022" y="385588"/>
            <a:ext cx="0" cy="639519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121244" y="974699"/>
            <a:ext cx="0" cy="639519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7350729" y="1967494"/>
            <a:ext cx="0" cy="639519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130177" y="980554"/>
            <a:ext cx="0" cy="639519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9376808" y="2071698"/>
            <a:ext cx="0" cy="639519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86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5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4590411" y="1363500"/>
            <a:ext cx="7217765" cy="521723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459041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Population Graphs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Population graphs show how a population changes over time.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They can show the relationship between an individual population and changes to their environment.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They can also show the relationship between two or more populations.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3734404"/>
              </p:ext>
            </p:extLst>
          </p:nvPr>
        </p:nvGraphicFramePr>
        <p:xfrm>
          <a:off x="6890342" y="162470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does a population graph show?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641235"/>
              </p:ext>
            </p:extLst>
          </p:nvPr>
        </p:nvGraphicFramePr>
        <p:xfrm>
          <a:off x="9523068" y="161015"/>
          <a:ext cx="2463077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Pair, share: What are the two types of relationships population graphs can show?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611694"/>
              </p:ext>
            </p:extLst>
          </p:nvPr>
        </p:nvGraphicFramePr>
        <p:xfrm>
          <a:off x="9523067" y="1924729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Pair, share: Which type of graph is this?  Explain your choice.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2728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579291"/>
            <a:ext cx="65480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Example 1: Thrips are small insects that feed on the  flowers of certain plants.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6431485" y="148207"/>
            <a:ext cx="5463180" cy="39489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20655" r="13864"/>
          <a:stretch/>
        </p:blipFill>
        <p:spPr>
          <a:xfrm>
            <a:off x="4891119" y="830358"/>
            <a:ext cx="1656967" cy="1581536"/>
          </a:xfrm>
          <a:prstGeom prst="rect">
            <a:avLst/>
          </a:prstGeom>
        </p:spPr>
      </p:pic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200182"/>
              </p:ext>
            </p:extLst>
          </p:nvPr>
        </p:nvGraphicFramePr>
        <p:xfrm>
          <a:off x="1244" y="830358"/>
          <a:ext cx="4797822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97822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Interpreting Population Graphs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general shape of the graph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Make an inference about what causes the change in shape of the graph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-1" y="3772669"/>
            <a:ext cx="1068436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1.  Describe </a:t>
            </a:r>
            <a:r>
              <a:rPr lang="en-AU" sz="2800" dirty="0"/>
              <a:t>the shape of the graph</a:t>
            </a:r>
          </a:p>
          <a:p>
            <a:r>
              <a:rPr lang="en-AU" sz="2800" dirty="0" smtClean="0">
                <a:solidFill>
                  <a:srgbClr val="00B050"/>
                </a:solidFill>
              </a:rPr>
              <a:t>	The </a:t>
            </a:r>
            <a:r>
              <a:rPr lang="en-AU" sz="2800" dirty="0">
                <a:solidFill>
                  <a:srgbClr val="00B050"/>
                </a:solidFill>
              </a:rPr>
              <a:t>thrip population is at its highest in January and lowest in </a:t>
            </a:r>
            <a:r>
              <a:rPr lang="en-AU" sz="2800" dirty="0" smtClean="0">
                <a:solidFill>
                  <a:srgbClr val="00B050"/>
                </a:solidFill>
              </a:rPr>
              <a:t>June.</a:t>
            </a:r>
            <a:endParaRPr lang="en-AU" sz="2800" dirty="0">
              <a:solidFill>
                <a:srgbClr val="00B050"/>
              </a:solidFill>
            </a:endParaRPr>
          </a:p>
          <a:p>
            <a:r>
              <a:rPr lang="en-AU" sz="2800" dirty="0" smtClean="0"/>
              <a:t>2.  Make </a:t>
            </a:r>
            <a:r>
              <a:rPr lang="en-AU" sz="2800" dirty="0"/>
              <a:t>an </a:t>
            </a:r>
            <a:r>
              <a:rPr lang="en-AU" sz="2800" dirty="0" smtClean="0"/>
              <a:t>inference</a:t>
            </a:r>
          </a:p>
          <a:p>
            <a:r>
              <a:rPr lang="en-AU" sz="2800" dirty="0" smtClean="0"/>
              <a:t>	</a:t>
            </a:r>
            <a:r>
              <a:rPr lang="en-AU" sz="2800" dirty="0" smtClean="0">
                <a:solidFill>
                  <a:srgbClr val="00B050"/>
                </a:solidFill>
              </a:rPr>
              <a:t>There are more flowers for the thrip to feed on in January, so their 	population increases.</a:t>
            </a:r>
            <a:endParaRPr lang="en-AU" sz="2800" dirty="0"/>
          </a:p>
        </p:txBody>
      </p:sp>
      <p:graphicFrame>
        <p:nvGraphicFramePr>
          <p:cNvPr id="53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0179524"/>
              </p:ext>
            </p:extLst>
          </p:nvPr>
        </p:nvGraphicFramePr>
        <p:xfrm>
          <a:off x="9082631" y="5733601"/>
          <a:ext cx="302925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0292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in·fer·ence</a:t>
                      </a:r>
                      <a:r>
                        <a:rPr lang="en-AU" baseline="0" dirty="0" smtClean="0"/>
                        <a:t> (</a:t>
                      </a:r>
                      <a:r>
                        <a:rPr lang="en-AU" i="1" baseline="0" dirty="0" smtClean="0"/>
                        <a:t>noun</a:t>
                      </a:r>
                      <a:r>
                        <a:rPr lang="en-AU" baseline="0" dirty="0" smtClean="0"/>
                        <a:t>) a likely explanation of an 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54" name="Table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315967"/>
              </p:ext>
            </p:extLst>
          </p:nvPr>
        </p:nvGraphicFramePr>
        <p:xfrm>
          <a:off x="4746830" y="5733601"/>
          <a:ext cx="4137035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13703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Extension Question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Pair, share: The population peak is lowest in Year 3.  Why might have caused this?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7983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619" y="433"/>
            <a:ext cx="6276381" cy="34777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579291"/>
            <a:ext cx="65112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Example 2: The population of kangaroos on a golf course was monitored over 3 years.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200182"/>
              </p:ext>
            </p:extLst>
          </p:nvPr>
        </p:nvGraphicFramePr>
        <p:xfrm>
          <a:off x="1244" y="830358"/>
          <a:ext cx="4797822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97822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Interpreting Population Graphs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general shape of the graph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Make an inference about what causes the change in shape of the graph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3772669"/>
            <a:ext cx="924219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1.  Describe </a:t>
            </a:r>
            <a:r>
              <a:rPr lang="en-AU" sz="2800" dirty="0"/>
              <a:t>the shape of the graph</a:t>
            </a:r>
          </a:p>
          <a:p>
            <a:r>
              <a:rPr lang="en-AU" sz="2800" dirty="0" smtClean="0">
                <a:solidFill>
                  <a:srgbClr val="00B050"/>
                </a:solidFill>
              </a:rPr>
              <a:t>	The kangaroo population peaks </a:t>
            </a:r>
            <a:r>
              <a:rPr lang="en-AU" sz="2800" dirty="0">
                <a:solidFill>
                  <a:srgbClr val="00B050"/>
                </a:solidFill>
              </a:rPr>
              <a:t>in </a:t>
            </a:r>
            <a:r>
              <a:rPr lang="en-AU" sz="2800" dirty="0" smtClean="0">
                <a:solidFill>
                  <a:srgbClr val="00B050"/>
                </a:solidFill>
              </a:rPr>
              <a:t>December/Summer 	and drops in Winter.</a:t>
            </a:r>
            <a:endParaRPr lang="en-AU" sz="2800" dirty="0">
              <a:solidFill>
                <a:srgbClr val="00B050"/>
              </a:solidFill>
            </a:endParaRPr>
          </a:p>
          <a:p>
            <a:r>
              <a:rPr lang="en-AU" sz="2800" dirty="0" smtClean="0"/>
              <a:t>2.  Make </a:t>
            </a:r>
            <a:r>
              <a:rPr lang="en-AU" sz="2800" dirty="0"/>
              <a:t>an </a:t>
            </a:r>
            <a:r>
              <a:rPr lang="en-AU" sz="2800" dirty="0" smtClean="0"/>
              <a:t>inference</a:t>
            </a:r>
          </a:p>
          <a:p>
            <a:r>
              <a:rPr lang="en-AU" sz="2800" dirty="0" smtClean="0"/>
              <a:t>	</a:t>
            </a:r>
            <a:r>
              <a:rPr lang="en-AU" sz="2800" dirty="0" smtClean="0">
                <a:solidFill>
                  <a:srgbClr val="00B050"/>
                </a:solidFill>
              </a:rPr>
              <a:t>There is more grass for the kangaroos to feed on in 	Summer, so their population increases.</a:t>
            </a:r>
            <a:endParaRPr lang="en-AU" sz="2800" dirty="0"/>
          </a:p>
        </p:txBody>
      </p:sp>
      <p:graphicFrame>
        <p:nvGraphicFramePr>
          <p:cNvPr id="53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0179524"/>
              </p:ext>
            </p:extLst>
          </p:nvPr>
        </p:nvGraphicFramePr>
        <p:xfrm>
          <a:off x="9082631" y="5733601"/>
          <a:ext cx="302925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0292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in·fer·ence</a:t>
                      </a:r>
                      <a:r>
                        <a:rPr lang="en-AU" baseline="0" dirty="0" smtClean="0"/>
                        <a:t> (</a:t>
                      </a:r>
                      <a:r>
                        <a:rPr lang="en-AU" i="1" baseline="0" dirty="0" smtClean="0"/>
                        <a:t>noun</a:t>
                      </a:r>
                      <a:r>
                        <a:rPr lang="en-AU" baseline="0" dirty="0" smtClean="0"/>
                        <a:t>) a likely explanation of an 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54" name="Table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48937"/>
              </p:ext>
            </p:extLst>
          </p:nvPr>
        </p:nvGraphicFramePr>
        <p:xfrm>
          <a:off x="6321020" y="4608126"/>
          <a:ext cx="5790861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79086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Extension Question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Pair, share: Why might there have been an extra large number of kangaroos in December of Year 2?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689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579291"/>
            <a:ext cx="74870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Example 3: The </a:t>
            </a:r>
            <a:r>
              <a:rPr lang="en-AU" sz="2800" dirty="0" err="1"/>
              <a:t>M</a:t>
            </a:r>
            <a:r>
              <a:rPr lang="en-AU" sz="2800" dirty="0" err="1" smtClean="0"/>
              <a:t>yxomatosis</a:t>
            </a:r>
            <a:r>
              <a:rPr lang="en-AU" sz="2800" dirty="0" smtClean="0"/>
              <a:t> virus was introduced into a population of rabbits in 1950.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200182"/>
              </p:ext>
            </p:extLst>
          </p:nvPr>
        </p:nvGraphicFramePr>
        <p:xfrm>
          <a:off x="1244" y="830358"/>
          <a:ext cx="4797822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97822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Interpreting Population Graphs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general shape of the graph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Make an inference about what causes the change in shape of the graph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3772669"/>
            <a:ext cx="924219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1.  Describe </a:t>
            </a:r>
            <a:r>
              <a:rPr lang="en-AU" sz="2800" dirty="0"/>
              <a:t>the shape of </a:t>
            </a:r>
            <a:r>
              <a:rPr lang="en-AU" sz="2800" dirty="0" smtClean="0"/>
              <a:t>that portion of the </a:t>
            </a:r>
            <a:r>
              <a:rPr lang="en-AU" sz="2800" dirty="0"/>
              <a:t>graph</a:t>
            </a:r>
          </a:p>
          <a:p>
            <a:r>
              <a:rPr lang="en-AU" sz="2800" dirty="0" smtClean="0">
                <a:solidFill>
                  <a:srgbClr val="00B050"/>
                </a:solidFill>
              </a:rPr>
              <a:t>	After the virus is introduced, the population of rabbits 	dropped to close to zero.</a:t>
            </a:r>
            <a:endParaRPr lang="en-AU" sz="2800" dirty="0">
              <a:solidFill>
                <a:srgbClr val="00B050"/>
              </a:solidFill>
            </a:endParaRPr>
          </a:p>
          <a:p>
            <a:r>
              <a:rPr lang="en-AU" sz="2800" dirty="0" smtClean="0"/>
              <a:t>2.  Make </a:t>
            </a:r>
            <a:r>
              <a:rPr lang="en-AU" sz="2800" dirty="0"/>
              <a:t>an </a:t>
            </a:r>
            <a:r>
              <a:rPr lang="en-AU" sz="2800" dirty="0" smtClean="0"/>
              <a:t>inference</a:t>
            </a:r>
          </a:p>
          <a:p>
            <a:r>
              <a:rPr lang="en-AU" sz="2800" dirty="0" smtClean="0"/>
              <a:t>	</a:t>
            </a:r>
            <a:r>
              <a:rPr lang="en-AU" sz="2800" dirty="0" smtClean="0">
                <a:solidFill>
                  <a:srgbClr val="00B050"/>
                </a:solidFill>
              </a:rPr>
              <a:t>The virus killed a large number of rabbits in the 	population.</a:t>
            </a:r>
            <a:endParaRPr lang="en-AU" sz="2800" dirty="0"/>
          </a:p>
        </p:txBody>
      </p:sp>
      <p:graphicFrame>
        <p:nvGraphicFramePr>
          <p:cNvPr id="53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0179524"/>
              </p:ext>
            </p:extLst>
          </p:nvPr>
        </p:nvGraphicFramePr>
        <p:xfrm>
          <a:off x="9082631" y="5733601"/>
          <a:ext cx="302925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0292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in·fer·ence</a:t>
                      </a:r>
                      <a:r>
                        <a:rPr lang="en-AU" baseline="0" dirty="0" smtClean="0"/>
                        <a:t> (</a:t>
                      </a:r>
                      <a:r>
                        <a:rPr lang="en-AU" i="1" baseline="0" dirty="0" smtClean="0"/>
                        <a:t>noun</a:t>
                      </a:r>
                      <a:r>
                        <a:rPr lang="en-AU" baseline="0" dirty="0" smtClean="0"/>
                        <a:t>) a likely explanation of an 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54" name="Table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945276"/>
              </p:ext>
            </p:extLst>
          </p:nvPr>
        </p:nvGraphicFramePr>
        <p:xfrm>
          <a:off x="9082631" y="2933165"/>
          <a:ext cx="3029250" cy="2173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292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36000">
                <a:tc>
                  <a:txBody>
                    <a:bodyPr/>
                    <a:lstStyle/>
                    <a:p>
                      <a:r>
                        <a:rPr lang="en-AU" dirty="0" smtClean="0"/>
                        <a:t>Extension Question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88288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Pair, share: European rabbit fleas were released in the 1970s to control the rabbit population. Why do you think they didn’t re-release </a:t>
                      </a:r>
                      <a:r>
                        <a:rPr lang="en-AU" baseline="0" dirty="0" err="1" smtClean="0"/>
                        <a:t>Myxamatosis</a:t>
                      </a:r>
                      <a:r>
                        <a:rPr lang="en-AU" baseline="0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10" name="Picture 9" descr="Related image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2" t="4178" r="3099" b="23594"/>
          <a:stretch/>
        </p:blipFill>
        <p:spPr bwMode="auto">
          <a:xfrm>
            <a:off x="7419527" y="119719"/>
            <a:ext cx="4565864" cy="277388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8616226" y="337531"/>
            <a:ext cx="1123055" cy="236271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633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uiExpand="1" build="p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579291"/>
            <a:ext cx="74870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Example 4: Snail and algae populations in a lake were monitored over a period of time.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200182"/>
              </p:ext>
            </p:extLst>
          </p:nvPr>
        </p:nvGraphicFramePr>
        <p:xfrm>
          <a:off x="1244" y="830358"/>
          <a:ext cx="4797822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97822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Interpreting Population Graphs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general shape of the graph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Make an inference about what causes the change in shape of the graph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3772669"/>
            <a:ext cx="924219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1.  Describe </a:t>
            </a:r>
            <a:r>
              <a:rPr lang="en-AU" sz="2800" dirty="0"/>
              <a:t>the shape of </a:t>
            </a:r>
            <a:r>
              <a:rPr lang="en-AU" sz="2800" dirty="0" smtClean="0"/>
              <a:t>the </a:t>
            </a:r>
            <a:r>
              <a:rPr lang="en-AU" sz="2800" dirty="0"/>
              <a:t>graph</a:t>
            </a:r>
          </a:p>
          <a:p>
            <a:r>
              <a:rPr lang="en-AU" sz="2800" dirty="0" smtClean="0">
                <a:solidFill>
                  <a:srgbClr val="00B050"/>
                </a:solidFill>
              </a:rPr>
              <a:t>	A short time after a peak in the algae population, there 	is a peak in the snail population.</a:t>
            </a:r>
            <a:endParaRPr lang="en-AU" sz="2800" dirty="0">
              <a:solidFill>
                <a:srgbClr val="00B050"/>
              </a:solidFill>
            </a:endParaRPr>
          </a:p>
          <a:p>
            <a:r>
              <a:rPr lang="en-AU" sz="2800" dirty="0" smtClean="0"/>
              <a:t>2.  Make </a:t>
            </a:r>
            <a:r>
              <a:rPr lang="en-AU" sz="2800" dirty="0"/>
              <a:t>an </a:t>
            </a:r>
            <a:r>
              <a:rPr lang="en-AU" sz="2800" dirty="0" smtClean="0"/>
              <a:t>inference</a:t>
            </a:r>
          </a:p>
          <a:p>
            <a:r>
              <a:rPr lang="en-AU" sz="2800" dirty="0" smtClean="0"/>
              <a:t>	</a:t>
            </a:r>
            <a:r>
              <a:rPr lang="en-AU" sz="2800" dirty="0" smtClean="0">
                <a:solidFill>
                  <a:srgbClr val="00B050"/>
                </a:solidFill>
              </a:rPr>
              <a:t>The snails feed on the algae, so when there is more 	algae, there are more snails.</a:t>
            </a:r>
            <a:endParaRPr lang="en-AU" sz="2800" dirty="0"/>
          </a:p>
        </p:txBody>
      </p:sp>
      <p:graphicFrame>
        <p:nvGraphicFramePr>
          <p:cNvPr id="53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0179524"/>
              </p:ext>
            </p:extLst>
          </p:nvPr>
        </p:nvGraphicFramePr>
        <p:xfrm>
          <a:off x="9082631" y="5733601"/>
          <a:ext cx="302925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0292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in·fer·ence</a:t>
                      </a:r>
                      <a:r>
                        <a:rPr lang="en-AU" baseline="0" dirty="0" smtClean="0"/>
                        <a:t> (</a:t>
                      </a:r>
                      <a:r>
                        <a:rPr lang="en-AU" i="1" baseline="0" dirty="0" smtClean="0"/>
                        <a:t>noun</a:t>
                      </a:r>
                      <a:r>
                        <a:rPr lang="en-AU" baseline="0" dirty="0" smtClean="0"/>
                        <a:t>) a likely explanation of an 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12" name="Picture 11" descr="http://mdk12.msde.maryland.gov/assessments/high_school/look_like/2006/biology/images/22_q.gif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9876" y="148208"/>
            <a:ext cx="4513383" cy="22513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0161793"/>
              </p:ext>
            </p:extLst>
          </p:nvPr>
        </p:nvGraphicFramePr>
        <p:xfrm>
          <a:off x="9082631" y="2933165"/>
          <a:ext cx="3029250" cy="135367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292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62482">
                <a:tc>
                  <a:txBody>
                    <a:bodyPr/>
                    <a:lstStyle/>
                    <a:p>
                      <a:r>
                        <a:rPr lang="en-AU" dirty="0" smtClean="0"/>
                        <a:t>Extension Question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87918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Pair, share: Why does the snail population peak </a:t>
                      </a:r>
                      <a:r>
                        <a:rPr lang="en-AU" b="1" baseline="0" dirty="0" smtClean="0"/>
                        <a:t>after</a:t>
                      </a:r>
                      <a:r>
                        <a:rPr lang="en-AU" b="0" baseline="0" dirty="0" smtClean="0"/>
                        <a:t> the algae population</a:t>
                      </a:r>
                      <a:r>
                        <a:rPr lang="en-AU" baseline="0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3059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579291"/>
            <a:ext cx="74870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Example 5: Gazelle and lion populations in a lake were monitored over a period of time.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200182"/>
              </p:ext>
            </p:extLst>
          </p:nvPr>
        </p:nvGraphicFramePr>
        <p:xfrm>
          <a:off x="1244" y="830358"/>
          <a:ext cx="4797822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97822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Interpreting Population Graphs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general shape of the graph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Make an inference about what causes the change in shape of the graph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3772669"/>
            <a:ext cx="924219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1.  Describe </a:t>
            </a:r>
            <a:r>
              <a:rPr lang="en-AU" sz="2800" dirty="0"/>
              <a:t>the shape of </a:t>
            </a:r>
            <a:r>
              <a:rPr lang="en-AU" sz="2800" dirty="0" smtClean="0"/>
              <a:t>the graph</a:t>
            </a:r>
            <a:endParaRPr lang="en-AU" sz="2800" dirty="0"/>
          </a:p>
          <a:p>
            <a:r>
              <a:rPr lang="en-AU" sz="2800" dirty="0" smtClean="0">
                <a:solidFill>
                  <a:srgbClr val="00B050"/>
                </a:solidFill>
              </a:rPr>
              <a:t>	A short time after a peak in the gazelle population, 	there 	is a peak in the lion population.</a:t>
            </a:r>
            <a:endParaRPr lang="en-AU" sz="2800" dirty="0">
              <a:solidFill>
                <a:srgbClr val="00B050"/>
              </a:solidFill>
            </a:endParaRPr>
          </a:p>
          <a:p>
            <a:r>
              <a:rPr lang="en-AU" sz="2800" dirty="0" smtClean="0"/>
              <a:t>2.  Make </a:t>
            </a:r>
            <a:r>
              <a:rPr lang="en-AU" sz="2800" dirty="0"/>
              <a:t>an </a:t>
            </a:r>
            <a:r>
              <a:rPr lang="en-AU" sz="2800" dirty="0" smtClean="0"/>
              <a:t>inference</a:t>
            </a:r>
          </a:p>
          <a:p>
            <a:r>
              <a:rPr lang="en-AU" sz="2800" dirty="0" smtClean="0"/>
              <a:t>	</a:t>
            </a:r>
            <a:r>
              <a:rPr lang="en-AU" sz="2800" dirty="0" smtClean="0">
                <a:solidFill>
                  <a:srgbClr val="00B050"/>
                </a:solidFill>
              </a:rPr>
              <a:t>The lions feed on the gazelles, so when there are more 	gazelles, there are more lions.</a:t>
            </a:r>
            <a:endParaRPr lang="en-AU" sz="2800" dirty="0"/>
          </a:p>
        </p:txBody>
      </p:sp>
      <p:graphicFrame>
        <p:nvGraphicFramePr>
          <p:cNvPr id="53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0179524"/>
              </p:ext>
            </p:extLst>
          </p:nvPr>
        </p:nvGraphicFramePr>
        <p:xfrm>
          <a:off x="9082631" y="5733601"/>
          <a:ext cx="302925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0292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in·fer·ence</a:t>
                      </a:r>
                      <a:r>
                        <a:rPr lang="en-AU" baseline="0" dirty="0" smtClean="0"/>
                        <a:t> (</a:t>
                      </a:r>
                      <a:r>
                        <a:rPr lang="en-AU" i="1" baseline="0" dirty="0" smtClean="0"/>
                        <a:t>noun</a:t>
                      </a:r>
                      <a:r>
                        <a:rPr lang="en-AU" baseline="0" dirty="0" smtClean="0"/>
                        <a:t>) a likely explanation of an 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1026" name="Picture 2" descr="imag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4784" y="148207"/>
            <a:ext cx="4240608" cy="2584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250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579291"/>
            <a:ext cx="74870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Example 6: Lionfish are introduced into an ecosystem.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200182"/>
              </p:ext>
            </p:extLst>
          </p:nvPr>
        </p:nvGraphicFramePr>
        <p:xfrm>
          <a:off x="1244" y="830358"/>
          <a:ext cx="4797822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97822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Interpreting Population Graphs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general shape of the graph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Make an inference about what causes the change in shape of the graph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3772669"/>
            <a:ext cx="924219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1.  Describe </a:t>
            </a:r>
            <a:r>
              <a:rPr lang="en-AU" sz="2800" dirty="0"/>
              <a:t>the shape of that portion of the </a:t>
            </a:r>
            <a:r>
              <a:rPr lang="en-AU" sz="2800" dirty="0" smtClean="0"/>
              <a:t>graph</a:t>
            </a:r>
            <a:endParaRPr lang="en-AU" sz="2800" dirty="0"/>
          </a:p>
          <a:p>
            <a:r>
              <a:rPr lang="en-AU" sz="2800" dirty="0" smtClean="0">
                <a:solidFill>
                  <a:srgbClr val="00B050"/>
                </a:solidFill>
              </a:rPr>
              <a:t>	</a:t>
            </a:r>
          </a:p>
          <a:p>
            <a:endParaRPr lang="en-AU" sz="2800" dirty="0" smtClean="0">
              <a:solidFill>
                <a:srgbClr val="00B050"/>
              </a:solidFill>
            </a:endParaRPr>
          </a:p>
          <a:p>
            <a:r>
              <a:rPr lang="en-AU" sz="2800" dirty="0" smtClean="0"/>
              <a:t>2.  Make an inference</a:t>
            </a:r>
          </a:p>
          <a:p>
            <a:endParaRPr lang="en-AU" sz="2800" dirty="0"/>
          </a:p>
        </p:txBody>
      </p:sp>
      <p:graphicFrame>
        <p:nvGraphicFramePr>
          <p:cNvPr id="53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0179524"/>
              </p:ext>
            </p:extLst>
          </p:nvPr>
        </p:nvGraphicFramePr>
        <p:xfrm>
          <a:off x="9082631" y="5733601"/>
          <a:ext cx="302925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0292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in·fer·ence</a:t>
                      </a:r>
                      <a:r>
                        <a:rPr lang="en-AU" baseline="0" dirty="0" smtClean="0"/>
                        <a:t> (</a:t>
                      </a:r>
                      <a:r>
                        <a:rPr lang="en-AU" i="1" baseline="0" dirty="0" smtClean="0"/>
                        <a:t>noun</a:t>
                      </a:r>
                      <a:r>
                        <a:rPr lang="en-AU" baseline="0" dirty="0" smtClean="0"/>
                        <a:t>) a likely explanation of an 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8" name="Picture 7" descr="Image result for ecological population graphs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8504" y="148208"/>
            <a:ext cx="4572000" cy="328358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/>
          <p:cNvSpPr/>
          <p:nvPr/>
        </p:nvSpPr>
        <p:spPr>
          <a:xfrm>
            <a:off x="7345886" y="337530"/>
            <a:ext cx="1822662" cy="3264837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8419" y="4303263"/>
            <a:ext cx="3262378" cy="244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207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uiExpand="1" build="p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579291"/>
            <a:ext cx="74870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Example 7: Controls are put in place to reduce the lionfish </a:t>
            </a:r>
            <a:r>
              <a:rPr lang="en-AU" sz="2800" dirty="0" smtClean="0"/>
              <a:t>population (divers catch lionfish)</a:t>
            </a:r>
            <a:endParaRPr lang="en-AU" sz="2800" dirty="0" smtClean="0"/>
          </a:p>
        </p:txBody>
      </p: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200182"/>
              </p:ext>
            </p:extLst>
          </p:nvPr>
        </p:nvGraphicFramePr>
        <p:xfrm>
          <a:off x="1244" y="830358"/>
          <a:ext cx="4797822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97822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Interpreting Population Graphs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general shape of the graph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Make an inference about what causes the change in shape of the graph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3772669"/>
            <a:ext cx="924219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1.  Describe </a:t>
            </a:r>
            <a:r>
              <a:rPr lang="en-AU" sz="2800" dirty="0"/>
              <a:t>the shape of that portion of the </a:t>
            </a:r>
            <a:r>
              <a:rPr lang="en-AU" sz="2800" dirty="0" smtClean="0"/>
              <a:t>graph</a:t>
            </a:r>
            <a:endParaRPr lang="en-AU" sz="2800" dirty="0"/>
          </a:p>
          <a:p>
            <a:r>
              <a:rPr lang="en-AU" sz="2800" dirty="0" smtClean="0">
                <a:solidFill>
                  <a:srgbClr val="00B050"/>
                </a:solidFill>
              </a:rPr>
              <a:t>	</a:t>
            </a:r>
          </a:p>
          <a:p>
            <a:endParaRPr lang="en-AU" sz="2800" dirty="0" smtClean="0">
              <a:solidFill>
                <a:srgbClr val="00B050"/>
              </a:solidFill>
            </a:endParaRPr>
          </a:p>
          <a:p>
            <a:r>
              <a:rPr lang="en-AU" sz="2800" dirty="0" smtClean="0"/>
              <a:t>2.  Make an inference</a:t>
            </a:r>
          </a:p>
          <a:p>
            <a:endParaRPr lang="en-AU" sz="2800" dirty="0"/>
          </a:p>
        </p:txBody>
      </p:sp>
      <p:graphicFrame>
        <p:nvGraphicFramePr>
          <p:cNvPr id="53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0179524"/>
              </p:ext>
            </p:extLst>
          </p:nvPr>
        </p:nvGraphicFramePr>
        <p:xfrm>
          <a:off x="9082631" y="5733601"/>
          <a:ext cx="302925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0292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in·fer·ence</a:t>
                      </a:r>
                      <a:r>
                        <a:rPr lang="en-AU" baseline="0" dirty="0" smtClean="0"/>
                        <a:t> (</a:t>
                      </a:r>
                      <a:r>
                        <a:rPr lang="en-AU" i="1" baseline="0" dirty="0" smtClean="0"/>
                        <a:t>noun</a:t>
                      </a:r>
                      <a:r>
                        <a:rPr lang="en-AU" baseline="0" dirty="0" smtClean="0"/>
                        <a:t>) a likely explanation of an 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8" name="Picture 7" descr="Image result for ecological population graphs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8504" y="148208"/>
            <a:ext cx="4572000" cy="328358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/>
          <p:cNvSpPr/>
          <p:nvPr/>
        </p:nvSpPr>
        <p:spPr>
          <a:xfrm>
            <a:off x="8487352" y="268561"/>
            <a:ext cx="1822662" cy="3264837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1120" y="4217463"/>
            <a:ext cx="3961334" cy="252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684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build="p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Development/Guided Practice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579291"/>
            <a:ext cx="74870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Example 8: The lionfish and their prey reach an equilibrium.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200182"/>
              </p:ext>
            </p:extLst>
          </p:nvPr>
        </p:nvGraphicFramePr>
        <p:xfrm>
          <a:off x="1244" y="830358"/>
          <a:ext cx="4797822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97822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Interpreting Population Graphs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general shape of the graph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Make an inference about what causes the change in shape of the graph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3772669"/>
            <a:ext cx="924219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1.  Describe </a:t>
            </a:r>
            <a:r>
              <a:rPr lang="en-AU" sz="2800" dirty="0"/>
              <a:t>the shape of that portion of the </a:t>
            </a:r>
            <a:r>
              <a:rPr lang="en-AU" sz="2800" dirty="0" smtClean="0"/>
              <a:t>graph</a:t>
            </a:r>
            <a:endParaRPr lang="en-AU" sz="2800" dirty="0"/>
          </a:p>
          <a:p>
            <a:r>
              <a:rPr lang="en-AU" sz="2800" dirty="0" smtClean="0">
                <a:solidFill>
                  <a:srgbClr val="00B050"/>
                </a:solidFill>
              </a:rPr>
              <a:t>	</a:t>
            </a:r>
          </a:p>
          <a:p>
            <a:endParaRPr lang="en-AU" sz="2800" dirty="0" smtClean="0">
              <a:solidFill>
                <a:srgbClr val="00B050"/>
              </a:solidFill>
            </a:endParaRPr>
          </a:p>
          <a:p>
            <a:r>
              <a:rPr lang="en-AU" sz="2800" dirty="0" smtClean="0"/>
              <a:t>2.  Make an inference</a:t>
            </a:r>
          </a:p>
          <a:p>
            <a:endParaRPr lang="en-AU" sz="2800" dirty="0"/>
          </a:p>
        </p:txBody>
      </p:sp>
      <p:graphicFrame>
        <p:nvGraphicFramePr>
          <p:cNvPr id="53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0179524"/>
              </p:ext>
            </p:extLst>
          </p:nvPr>
        </p:nvGraphicFramePr>
        <p:xfrm>
          <a:off x="9082631" y="5733601"/>
          <a:ext cx="302925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0292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in·fer·ence</a:t>
                      </a:r>
                      <a:r>
                        <a:rPr lang="en-AU" baseline="0" dirty="0" smtClean="0"/>
                        <a:t> (</a:t>
                      </a:r>
                      <a:r>
                        <a:rPr lang="en-AU" i="1" baseline="0" dirty="0" smtClean="0"/>
                        <a:t>noun</a:t>
                      </a:r>
                      <a:r>
                        <a:rPr lang="en-AU" baseline="0" dirty="0" smtClean="0"/>
                        <a:t>) a likely explanation of an 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8" name="Picture 7" descr="Image result for ecological population graphs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8504" y="148208"/>
            <a:ext cx="4572000" cy="328358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/>
          <p:cNvSpPr/>
          <p:nvPr/>
        </p:nvSpPr>
        <p:spPr>
          <a:xfrm>
            <a:off x="10186253" y="217758"/>
            <a:ext cx="1822662" cy="3264837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0876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build="p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386300" y="4527090"/>
            <a:ext cx="6508365" cy="18288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This relationship is commensalism. It is a long term relationship between different species where one species benefits and the other is unaffected.</a:t>
            </a:r>
            <a:endParaRPr lang="en-AU" sz="2800" dirty="0" smtClean="0">
              <a:solidFill>
                <a:srgbClr val="00B050"/>
              </a:solidFill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695573"/>
            <a:ext cx="43866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Small birds follow buffalo as they graze.  The buffalo stir up insects that are eaten by the birds.</a:t>
            </a:r>
            <a:endParaRPr lang="en-AU" sz="2800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8138502"/>
              </p:ext>
            </p:extLst>
          </p:nvPr>
        </p:nvGraphicFramePr>
        <p:xfrm>
          <a:off x="1244" y="830358"/>
          <a:ext cx="3989771" cy="1767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989771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Relationships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Use the flow chart to </a:t>
                      </a:r>
                      <a:r>
                        <a:rPr lang="en-AU" sz="2000" b="1" baseline="0" dirty="0" smtClean="0"/>
                        <a:t>identify</a:t>
                      </a:r>
                      <a:r>
                        <a:rPr lang="en-AU" sz="2000" b="0" baseline="0" dirty="0" smtClean="0"/>
                        <a:t> the relationship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Use the words in the flow chart to </a:t>
                      </a:r>
                      <a:r>
                        <a:rPr lang="en-AU" sz="2000" b="1" baseline="0" dirty="0" smtClean="0"/>
                        <a:t>describe </a:t>
                      </a:r>
                      <a:r>
                        <a:rPr lang="en-AU" sz="2000" b="0" baseline="0" dirty="0" smtClean="0"/>
                        <a:t>the relationship</a:t>
                      </a: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38" name="Group 137"/>
          <p:cNvGrpSpPr/>
          <p:nvPr/>
        </p:nvGrpSpPr>
        <p:grpSpPr>
          <a:xfrm>
            <a:off x="4220702" y="146212"/>
            <a:ext cx="7890388" cy="3833783"/>
            <a:chOff x="2708877" y="644844"/>
            <a:chExt cx="7890388" cy="3833783"/>
          </a:xfrm>
        </p:grpSpPr>
        <p:sp>
          <p:nvSpPr>
            <p:cNvPr id="139" name="TextBox 138"/>
            <p:cNvSpPr txBox="1"/>
            <p:nvPr/>
          </p:nvSpPr>
          <p:spPr>
            <a:xfrm>
              <a:off x="5250772" y="644844"/>
              <a:ext cx="3792128" cy="400110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sz="2000" b="1" dirty="0" smtClean="0">
                  <a:solidFill>
                    <a:schemeClr val="bg1"/>
                  </a:solidFill>
                </a:rPr>
                <a:t>Relationships Between Organisms</a:t>
              </a:r>
              <a:endParaRPr lang="en-AU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4314673" y="1263721"/>
              <a:ext cx="1452642" cy="369332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dirty="0" smtClean="0"/>
                <a:t>Same Species</a:t>
              </a:r>
              <a:endParaRPr lang="en-AU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7615275" y="1263721"/>
              <a:ext cx="1769715" cy="369332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dirty="0" smtClean="0"/>
                <a:t>Different Species</a:t>
              </a:r>
              <a:endParaRPr lang="en-AU" dirty="0"/>
            </a:p>
          </p:txBody>
        </p:sp>
        <p:cxnSp>
          <p:nvCxnSpPr>
            <p:cNvPr id="142" name="Straight Arrow Connector 141"/>
            <p:cNvCxnSpPr>
              <a:stCxn id="139" idx="2"/>
              <a:endCxn id="140" idx="0"/>
            </p:cNvCxnSpPr>
            <p:nvPr/>
          </p:nvCxnSpPr>
          <p:spPr>
            <a:xfrm flipH="1">
              <a:off x="5040994" y="1044954"/>
              <a:ext cx="2105842" cy="218767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42"/>
            <p:cNvCxnSpPr>
              <a:stCxn id="139" idx="2"/>
              <a:endCxn id="141" idx="0"/>
            </p:cNvCxnSpPr>
            <p:nvPr/>
          </p:nvCxnSpPr>
          <p:spPr>
            <a:xfrm>
              <a:off x="7146836" y="1044954"/>
              <a:ext cx="1353297" cy="218767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TextBox 143"/>
            <p:cNvSpPr txBox="1"/>
            <p:nvPr/>
          </p:nvSpPr>
          <p:spPr>
            <a:xfrm>
              <a:off x="2926995" y="1855223"/>
              <a:ext cx="1661843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Helping the species survive</a:t>
              </a:r>
              <a:endParaRPr lang="en-AU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4836404" y="1855223"/>
              <a:ext cx="1357575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Fighting for resources</a:t>
              </a:r>
              <a:endParaRPr lang="en-AU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6529423" y="1993723"/>
              <a:ext cx="1198470" cy="369332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dirty="0" smtClean="0"/>
                <a:t>Short term</a:t>
              </a:r>
              <a:endParaRPr lang="en-AU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8271234" y="1993723"/>
              <a:ext cx="1142364" cy="369332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dirty="0" smtClean="0"/>
                <a:t>Long term</a:t>
              </a:r>
              <a:endParaRPr lang="en-AU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5835625" y="2667324"/>
              <a:ext cx="1357575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One hunting another</a:t>
              </a:r>
              <a:endParaRPr lang="en-AU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7404683" y="2667324"/>
              <a:ext cx="981154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Both benefit</a:t>
              </a:r>
              <a:endParaRPr lang="en-AU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8504084" y="2667324"/>
              <a:ext cx="981154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One benefits</a:t>
              </a:r>
              <a:endParaRPr lang="en-AU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9603485" y="2667323"/>
              <a:ext cx="981154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One is harmed</a:t>
              </a:r>
              <a:endParaRPr lang="en-AU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2926995" y="2662855"/>
              <a:ext cx="1015479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Working together</a:t>
              </a:r>
              <a:endParaRPr lang="en-AU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4081722" y="2662856"/>
              <a:ext cx="1169050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Producing offspring</a:t>
              </a:r>
              <a:endParaRPr lang="en-AU" dirty="0"/>
            </a:p>
          </p:txBody>
        </p:sp>
        <p:cxnSp>
          <p:nvCxnSpPr>
            <p:cNvPr id="154" name="Straight Arrow Connector 153"/>
            <p:cNvCxnSpPr>
              <a:stCxn id="140" idx="2"/>
              <a:endCxn id="144" idx="0"/>
            </p:cNvCxnSpPr>
            <p:nvPr/>
          </p:nvCxnSpPr>
          <p:spPr>
            <a:xfrm flipH="1">
              <a:off x="3757917" y="1633053"/>
              <a:ext cx="1283077" cy="22217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>
              <a:stCxn id="140" idx="2"/>
              <a:endCxn id="145" idx="0"/>
            </p:cNvCxnSpPr>
            <p:nvPr/>
          </p:nvCxnSpPr>
          <p:spPr>
            <a:xfrm>
              <a:off x="5040994" y="1633053"/>
              <a:ext cx="474198" cy="22217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>
              <a:stCxn id="141" idx="2"/>
              <a:endCxn id="146" idx="0"/>
            </p:cNvCxnSpPr>
            <p:nvPr/>
          </p:nvCxnSpPr>
          <p:spPr>
            <a:xfrm flipH="1">
              <a:off x="7128658" y="1633053"/>
              <a:ext cx="1371475" cy="36067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>
              <a:stCxn id="147" idx="2"/>
              <a:endCxn id="149" idx="0"/>
            </p:cNvCxnSpPr>
            <p:nvPr/>
          </p:nvCxnSpPr>
          <p:spPr>
            <a:xfrm flipH="1">
              <a:off x="7895260" y="2363055"/>
              <a:ext cx="947156" cy="30426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/>
            <p:cNvCxnSpPr>
              <a:stCxn id="146" idx="2"/>
              <a:endCxn id="148" idx="0"/>
            </p:cNvCxnSpPr>
            <p:nvPr/>
          </p:nvCxnSpPr>
          <p:spPr>
            <a:xfrm flipH="1">
              <a:off x="6514413" y="2363055"/>
              <a:ext cx="614245" cy="30426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>
              <a:stCxn id="146" idx="1"/>
              <a:endCxn id="145" idx="3"/>
            </p:cNvCxnSpPr>
            <p:nvPr/>
          </p:nvCxnSpPr>
          <p:spPr>
            <a:xfrm flipH="1">
              <a:off x="6193979" y="2178389"/>
              <a:ext cx="335444" cy="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Arrow Connector 159"/>
            <p:cNvCxnSpPr>
              <a:stCxn id="141" idx="2"/>
              <a:endCxn id="147" idx="0"/>
            </p:cNvCxnSpPr>
            <p:nvPr/>
          </p:nvCxnSpPr>
          <p:spPr>
            <a:xfrm>
              <a:off x="8500133" y="1633053"/>
              <a:ext cx="342283" cy="36067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Arrow Connector 160"/>
            <p:cNvCxnSpPr>
              <a:stCxn id="144" idx="2"/>
              <a:endCxn id="153" idx="0"/>
            </p:cNvCxnSpPr>
            <p:nvPr/>
          </p:nvCxnSpPr>
          <p:spPr>
            <a:xfrm>
              <a:off x="3757917" y="2501554"/>
              <a:ext cx="908330" cy="161302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>
              <a:stCxn id="144" idx="2"/>
              <a:endCxn id="152" idx="0"/>
            </p:cNvCxnSpPr>
            <p:nvPr/>
          </p:nvCxnSpPr>
          <p:spPr>
            <a:xfrm flipH="1">
              <a:off x="3434735" y="2501554"/>
              <a:ext cx="323182" cy="161301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/>
            <p:cNvCxnSpPr>
              <a:stCxn id="147" idx="2"/>
              <a:endCxn id="151" idx="0"/>
            </p:cNvCxnSpPr>
            <p:nvPr/>
          </p:nvCxnSpPr>
          <p:spPr>
            <a:xfrm>
              <a:off x="8842416" y="2363055"/>
              <a:ext cx="1251646" cy="304268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Arrow Connector 163"/>
            <p:cNvCxnSpPr>
              <a:stCxn id="147" idx="2"/>
              <a:endCxn id="150" idx="0"/>
            </p:cNvCxnSpPr>
            <p:nvPr/>
          </p:nvCxnSpPr>
          <p:spPr>
            <a:xfrm>
              <a:off x="8842416" y="2363055"/>
              <a:ext cx="152245" cy="30426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TextBox 164"/>
            <p:cNvSpPr txBox="1"/>
            <p:nvPr/>
          </p:nvSpPr>
          <p:spPr>
            <a:xfrm>
              <a:off x="2708877" y="3659623"/>
              <a:ext cx="1474314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Collaboration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4237526" y="4109295"/>
              <a:ext cx="867032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Mating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4836404" y="3659623"/>
              <a:ext cx="1374094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Competition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5767315" y="4109295"/>
              <a:ext cx="1516377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Predator-Prey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7131415" y="3665764"/>
              <a:ext cx="1218603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Mutualism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8186587" y="4109295"/>
              <a:ext cx="1640193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Commensalism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9611430" y="3659623"/>
              <a:ext cx="987835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Parasitic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cxnSp>
          <p:nvCxnSpPr>
            <p:cNvPr id="172" name="Straight Arrow Connector 171"/>
            <p:cNvCxnSpPr>
              <a:stCxn id="152" idx="2"/>
              <a:endCxn id="165" idx="0"/>
            </p:cNvCxnSpPr>
            <p:nvPr/>
          </p:nvCxnSpPr>
          <p:spPr>
            <a:xfrm>
              <a:off x="3434735" y="3309186"/>
              <a:ext cx="11299" cy="350437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/>
            <p:cNvCxnSpPr>
              <a:stCxn id="145" idx="2"/>
              <a:endCxn id="167" idx="0"/>
            </p:cNvCxnSpPr>
            <p:nvPr/>
          </p:nvCxnSpPr>
          <p:spPr>
            <a:xfrm>
              <a:off x="5515192" y="2501554"/>
              <a:ext cx="8259" cy="115806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>
              <a:stCxn id="148" idx="2"/>
              <a:endCxn id="168" idx="0"/>
            </p:cNvCxnSpPr>
            <p:nvPr/>
          </p:nvCxnSpPr>
          <p:spPr>
            <a:xfrm>
              <a:off x="6514413" y="3313655"/>
              <a:ext cx="11091" cy="79564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/>
            <p:cNvCxnSpPr>
              <a:stCxn id="149" idx="2"/>
              <a:endCxn id="169" idx="0"/>
            </p:cNvCxnSpPr>
            <p:nvPr/>
          </p:nvCxnSpPr>
          <p:spPr>
            <a:xfrm flipH="1">
              <a:off x="7740717" y="3313655"/>
              <a:ext cx="154543" cy="35210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Arrow Connector 175"/>
            <p:cNvCxnSpPr>
              <a:stCxn id="150" idx="2"/>
              <a:endCxn id="170" idx="0"/>
            </p:cNvCxnSpPr>
            <p:nvPr/>
          </p:nvCxnSpPr>
          <p:spPr>
            <a:xfrm>
              <a:off x="8994661" y="3313655"/>
              <a:ext cx="12023" cy="79564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>
              <a:stCxn id="151" idx="2"/>
              <a:endCxn id="171" idx="0"/>
            </p:cNvCxnSpPr>
            <p:nvPr/>
          </p:nvCxnSpPr>
          <p:spPr>
            <a:xfrm>
              <a:off x="10094062" y="3313654"/>
              <a:ext cx="11286" cy="34596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/>
            <p:cNvCxnSpPr>
              <a:stCxn id="153" idx="2"/>
              <a:endCxn id="166" idx="0"/>
            </p:cNvCxnSpPr>
            <p:nvPr/>
          </p:nvCxnSpPr>
          <p:spPr>
            <a:xfrm>
              <a:off x="4666247" y="3309187"/>
              <a:ext cx="4795" cy="800108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8" name="Picture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346" y="4126813"/>
            <a:ext cx="3062805" cy="245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839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01488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Relevance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04572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Ecosystems are complex interactions between organisms and their surroundings.  </a:t>
            </a:r>
          </a:p>
          <a:p>
            <a:endParaRPr lang="en-AU" sz="2800" dirty="0"/>
          </a:p>
          <a:p>
            <a:r>
              <a:rPr lang="en-AU" sz="2800" dirty="0" smtClean="0"/>
              <a:t>Being able to interpret simple population graphs will help you understand the balance that exists between organisms and their environment.</a:t>
            </a:r>
          </a:p>
        </p:txBody>
      </p:sp>
    </p:spTree>
    <p:extLst>
      <p:ext uri="{BB962C8B-B14F-4D97-AF65-F5344CB8AC3E}">
        <p14:creationId xmlns:p14="http://schemas.microsoft.com/office/powerpoint/2010/main" val="409268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Closure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61368" y="732983"/>
            <a:ext cx="11936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What is a dynamic equilibrium in an ecosystem?</a:t>
            </a:r>
            <a:endParaRPr lang="en-AU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1817928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Closure</a:t>
            </a:r>
            <a:endParaRPr lang="en-AU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0" y="2422456"/>
            <a:ext cx="1145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Describe what is happening in this population graph.</a:t>
            </a:r>
            <a:endParaRPr lang="en-AU" sz="2800" dirty="0"/>
          </a:p>
        </p:txBody>
      </p:sp>
      <p:pic>
        <p:nvPicPr>
          <p:cNvPr id="6" name="Picture 5" descr="Image result for ecological population graphs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6153" y="2973385"/>
            <a:ext cx="5731510" cy="367284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685088"/>
              </p:ext>
            </p:extLst>
          </p:nvPr>
        </p:nvGraphicFramePr>
        <p:xfrm>
          <a:off x="860411" y="4416122"/>
          <a:ext cx="4797822" cy="14630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97822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Interpreting Population Graphs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479873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Describe the general shape of the graph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Make an inference about what causes the change in shape of the graph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382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89546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Independent Practice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584775"/>
            <a:ext cx="121123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Complete the worksheet on Population Graphs on your device or a paper copy.</a:t>
            </a:r>
            <a:endParaRPr lang="en-AU" sz="2800" i="1" dirty="0"/>
          </a:p>
        </p:txBody>
      </p:sp>
      <p:sp>
        <p:nvSpPr>
          <p:cNvPr id="2" name="TextBox 1"/>
          <p:cNvSpPr txBox="1"/>
          <p:nvPr/>
        </p:nvSpPr>
        <p:spPr>
          <a:xfrm>
            <a:off x="131027" y="3980809"/>
            <a:ext cx="1123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Marigold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28288" y="3980809"/>
            <a:ext cx="10719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Rafflesia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1027" y="4577161"/>
            <a:ext cx="15972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Trumpet Vine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82859" y="4469605"/>
            <a:ext cx="875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Cactus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88319" y="4496053"/>
            <a:ext cx="10182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Jasmine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10208" y="4577161"/>
            <a:ext cx="1410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>
                <a:solidFill>
                  <a:schemeClr val="bg1"/>
                </a:solidFill>
              </a:rPr>
              <a:t>Bottlebrush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61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386300" y="4527090"/>
            <a:ext cx="6508365" cy="18288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50"/>
                </a:solidFill>
                <a:latin typeface="+mn-lt"/>
              </a:rPr>
              <a:t>This relationship is competition. It is a short term relationship within the same species where they are fighting for the same resources.</a:t>
            </a:r>
            <a:endParaRPr lang="en-AU" sz="2800" dirty="0" smtClean="0">
              <a:solidFill>
                <a:srgbClr val="00B050"/>
              </a:solidFill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695573"/>
            <a:ext cx="43866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Seeds from the same parent plant are growing close together in the same patch of soil.</a:t>
            </a:r>
            <a:endParaRPr lang="en-AU" sz="2800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8138502"/>
              </p:ext>
            </p:extLst>
          </p:nvPr>
        </p:nvGraphicFramePr>
        <p:xfrm>
          <a:off x="1244" y="830358"/>
          <a:ext cx="3989771" cy="1767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989771"/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Relationships</a:t>
                      </a:r>
                      <a:endParaRPr lang="en-AU" sz="20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 smtClean="0"/>
                        <a:t>Use the flow chart to </a:t>
                      </a:r>
                      <a:r>
                        <a:rPr lang="en-AU" sz="2000" b="1" baseline="0" dirty="0" smtClean="0"/>
                        <a:t>identify</a:t>
                      </a:r>
                      <a:r>
                        <a:rPr lang="en-AU" sz="2000" b="0" baseline="0" dirty="0" smtClean="0"/>
                        <a:t> the relationship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Use the words in the flow chart to </a:t>
                      </a:r>
                      <a:r>
                        <a:rPr lang="en-AU" sz="2000" b="1" baseline="0" dirty="0" smtClean="0"/>
                        <a:t>describe </a:t>
                      </a:r>
                      <a:r>
                        <a:rPr lang="en-AU" sz="2000" b="0" baseline="0" dirty="0" smtClean="0"/>
                        <a:t>the relationship</a:t>
                      </a: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38" name="Group 137"/>
          <p:cNvGrpSpPr/>
          <p:nvPr/>
        </p:nvGrpSpPr>
        <p:grpSpPr>
          <a:xfrm>
            <a:off x="4220702" y="146212"/>
            <a:ext cx="7890388" cy="3833783"/>
            <a:chOff x="2708877" y="644844"/>
            <a:chExt cx="7890388" cy="3833783"/>
          </a:xfrm>
        </p:grpSpPr>
        <p:sp>
          <p:nvSpPr>
            <p:cNvPr id="139" name="TextBox 138"/>
            <p:cNvSpPr txBox="1"/>
            <p:nvPr/>
          </p:nvSpPr>
          <p:spPr>
            <a:xfrm>
              <a:off x="5250772" y="644844"/>
              <a:ext cx="3792128" cy="400110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sz="2000" b="1" dirty="0" smtClean="0">
                  <a:solidFill>
                    <a:schemeClr val="bg1"/>
                  </a:solidFill>
                </a:rPr>
                <a:t>Relationships Between Organisms</a:t>
              </a:r>
              <a:endParaRPr lang="en-AU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4314673" y="1263721"/>
              <a:ext cx="1452642" cy="369332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dirty="0" smtClean="0"/>
                <a:t>Same Species</a:t>
              </a:r>
              <a:endParaRPr lang="en-AU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7615275" y="1263721"/>
              <a:ext cx="1769715" cy="369332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dirty="0" smtClean="0"/>
                <a:t>Different Species</a:t>
              </a:r>
              <a:endParaRPr lang="en-AU" dirty="0"/>
            </a:p>
          </p:txBody>
        </p:sp>
        <p:cxnSp>
          <p:nvCxnSpPr>
            <p:cNvPr id="142" name="Straight Arrow Connector 141"/>
            <p:cNvCxnSpPr>
              <a:stCxn id="139" idx="2"/>
              <a:endCxn id="140" idx="0"/>
            </p:cNvCxnSpPr>
            <p:nvPr/>
          </p:nvCxnSpPr>
          <p:spPr>
            <a:xfrm flipH="1">
              <a:off x="5040994" y="1044954"/>
              <a:ext cx="2105842" cy="218767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42"/>
            <p:cNvCxnSpPr>
              <a:stCxn id="139" idx="2"/>
              <a:endCxn id="141" idx="0"/>
            </p:cNvCxnSpPr>
            <p:nvPr/>
          </p:nvCxnSpPr>
          <p:spPr>
            <a:xfrm>
              <a:off x="7146836" y="1044954"/>
              <a:ext cx="1353297" cy="218767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TextBox 143"/>
            <p:cNvSpPr txBox="1"/>
            <p:nvPr/>
          </p:nvSpPr>
          <p:spPr>
            <a:xfrm>
              <a:off x="2926995" y="1855223"/>
              <a:ext cx="1661843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Helping the species survive</a:t>
              </a:r>
              <a:endParaRPr lang="en-AU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4836404" y="1855223"/>
              <a:ext cx="1357575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Fighting for resources</a:t>
              </a:r>
              <a:endParaRPr lang="en-AU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6529423" y="1993723"/>
              <a:ext cx="1198470" cy="369332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dirty="0" smtClean="0"/>
                <a:t>Short term</a:t>
              </a:r>
              <a:endParaRPr lang="en-AU" dirty="0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8271234" y="1993723"/>
              <a:ext cx="1142364" cy="369332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dirty="0" smtClean="0"/>
                <a:t>Long term</a:t>
              </a:r>
              <a:endParaRPr lang="en-AU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5835625" y="2667324"/>
              <a:ext cx="1357575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One hunting another</a:t>
              </a:r>
              <a:endParaRPr lang="en-AU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7404683" y="2667324"/>
              <a:ext cx="981154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Both benefit</a:t>
              </a:r>
              <a:endParaRPr lang="en-AU" dirty="0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8504084" y="2667324"/>
              <a:ext cx="981154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One benefits</a:t>
              </a:r>
              <a:endParaRPr lang="en-AU" dirty="0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9603485" y="2667323"/>
              <a:ext cx="981154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One is harmed</a:t>
              </a:r>
              <a:endParaRPr lang="en-AU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2926995" y="2662855"/>
              <a:ext cx="1015479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Working together</a:t>
              </a:r>
              <a:endParaRPr lang="en-AU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4081722" y="2662856"/>
              <a:ext cx="1169050" cy="646331"/>
            </a:xfrm>
            <a:prstGeom prst="rect">
              <a:avLst/>
            </a:prstGeom>
            <a:solidFill>
              <a:srgbClr val="E1E1E1"/>
            </a:solidFill>
            <a:ln>
              <a:solidFill>
                <a:srgbClr val="00B05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 smtClean="0"/>
                <a:t>Producing offspring</a:t>
              </a:r>
              <a:endParaRPr lang="en-AU" dirty="0"/>
            </a:p>
          </p:txBody>
        </p:sp>
        <p:cxnSp>
          <p:nvCxnSpPr>
            <p:cNvPr id="154" name="Straight Arrow Connector 153"/>
            <p:cNvCxnSpPr>
              <a:stCxn id="140" idx="2"/>
              <a:endCxn id="144" idx="0"/>
            </p:cNvCxnSpPr>
            <p:nvPr/>
          </p:nvCxnSpPr>
          <p:spPr>
            <a:xfrm flipH="1">
              <a:off x="3757917" y="1633053"/>
              <a:ext cx="1283077" cy="22217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>
              <a:stCxn id="140" idx="2"/>
              <a:endCxn id="145" idx="0"/>
            </p:cNvCxnSpPr>
            <p:nvPr/>
          </p:nvCxnSpPr>
          <p:spPr>
            <a:xfrm>
              <a:off x="5040994" y="1633053"/>
              <a:ext cx="474198" cy="22217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>
              <a:stCxn id="141" idx="2"/>
              <a:endCxn id="146" idx="0"/>
            </p:cNvCxnSpPr>
            <p:nvPr/>
          </p:nvCxnSpPr>
          <p:spPr>
            <a:xfrm flipH="1">
              <a:off x="7128658" y="1633053"/>
              <a:ext cx="1371475" cy="36067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>
              <a:stCxn id="147" idx="2"/>
              <a:endCxn id="149" idx="0"/>
            </p:cNvCxnSpPr>
            <p:nvPr/>
          </p:nvCxnSpPr>
          <p:spPr>
            <a:xfrm flipH="1">
              <a:off x="7895260" y="2363055"/>
              <a:ext cx="947156" cy="30426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/>
            <p:cNvCxnSpPr>
              <a:stCxn id="146" idx="2"/>
              <a:endCxn id="148" idx="0"/>
            </p:cNvCxnSpPr>
            <p:nvPr/>
          </p:nvCxnSpPr>
          <p:spPr>
            <a:xfrm flipH="1">
              <a:off x="6514413" y="2363055"/>
              <a:ext cx="614245" cy="30426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>
              <a:stCxn id="146" idx="1"/>
              <a:endCxn id="145" idx="3"/>
            </p:cNvCxnSpPr>
            <p:nvPr/>
          </p:nvCxnSpPr>
          <p:spPr>
            <a:xfrm flipH="1">
              <a:off x="6193979" y="2178389"/>
              <a:ext cx="335444" cy="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Arrow Connector 159"/>
            <p:cNvCxnSpPr>
              <a:stCxn id="141" idx="2"/>
              <a:endCxn id="147" idx="0"/>
            </p:cNvCxnSpPr>
            <p:nvPr/>
          </p:nvCxnSpPr>
          <p:spPr>
            <a:xfrm>
              <a:off x="8500133" y="1633053"/>
              <a:ext cx="342283" cy="36067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Arrow Connector 160"/>
            <p:cNvCxnSpPr>
              <a:stCxn id="144" idx="2"/>
              <a:endCxn id="153" idx="0"/>
            </p:cNvCxnSpPr>
            <p:nvPr/>
          </p:nvCxnSpPr>
          <p:spPr>
            <a:xfrm>
              <a:off x="3757917" y="2501554"/>
              <a:ext cx="908330" cy="161302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>
              <a:stCxn id="144" idx="2"/>
              <a:endCxn id="152" idx="0"/>
            </p:cNvCxnSpPr>
            <p:nvPr/>
          </p:nvCxnSpPr>
          <p:spPr>
            <a:xfrm flipH="1">
              <a:off x="3434735" y="2501554"/>
              <a:ext cx="323182" cy="161301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/>
            <p:cNvCxnSpPr>
              <a:stCxn id="147" idx="2"/>
              <a:endCxn id="151" idx="0"/>
            </p:cNvCxnSpPr>
            <p:nvPr/>
          </p:nvCxnSpPr>
          <p:spPr>
            <a:xfrm>
              <a:off x="8842416" y="2363055"/>
              <a:ext cx="1251646" cy="304268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Arrow Connector 163"/>
            <p:cNvCxnSpPr>
              <a:stCxn id="147" idx="2"/>
              <a:endCxn id="150" idx="0"/>
            </p:cNvCxnSpPr>
            <p:nvPr/>
          </p:nvCxnSpPr>
          <p:spPr>
            <a:xfrm>
              <a:off x="8842416" y="2363055"/>
              <a:ext cx="152245" cy="30426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TextBox 164"/>
            <p:cNvSpPr txBox="1"/>
            <p:nvPr/>
          </p:nvSpPr>
          <p:spPr>
            <a:xfrm>
              <a:off x="2708877" y="3659623"/>
              <a:ext cx="1474314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Collaboration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4237526" y="4109295"/>
              <a:ext cx="867032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Mating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4836404" y="3659623"/>
              <a:ext cx="1374094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Competition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5767315" y="4109295"/>
              <a:ext cx="1516377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Predator-Prey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7131415" y="3665764"/>
              <a:ext cx="1218603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Mutualism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8186587" y="4109295"/>
              <a:ext cx="1640193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Commensalism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9611430" y="3659623"/>
              <a:ext cx="987835" cy="369332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b="1" dirty="0" smtClean="0">
                  <a:solidFill>
                    <a:schemeClr val="bg1"/>
                  </a:solidFill>
                </a:rPr>
                <a:t>Parasitic</a:t>
              </a:r>
              <a:endParaRPr lang="en-AU" b="1" dirty="0">
                <a:solidFill>
                  <a:schemeClr val="bg1"/>
                </a:solidFill>
              </a:endParaRPr>
            </a:p>
          </p:txBody>
        </p:sp>
        <p:cxnSp>
          <p:nvCxnSpPr>
            <p:cNvPr id="172" name="Straight Arrow Connector 171"/>
            <p:cNvCxnSpPr>
              <a:stCxn id="152" idx="2"/>
              <a:endCxn id="165" idx="0"/>
            </p:cNvCxnSpPr>
            <p:nvPr/>
          </p:nvCxnSpPr>
          <p:spPr>
            <a:xfrm>
              <a:off x="3434735" y="3309186"/>
              <a:ext cx="11299" cy="350437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/>
            <p:cNvCxnSpPr>
              <a:stCxn id="145" idx="2"/>
              <a:endCxn id="167" idx="0"/>
            </p:cNvCxnSpPr>
            <p:nvPr/>
          </p:nvCxnSpPr>
          <p:spPr>
            <a:xfrm>
              <a:off x="5515192" y="2501554"/>
              <a:ext cx="8259" cy="115806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>
              <a:stCxn id="148" idx="2"/>
              <a:endCxn id="168" idx="0"/>
            </p:cNvCxnSpPr>
            <p:nvPr/>
          </p:nvCxnSpPr>
          <p:spPr>
            <a:xfrm>
              <a:off x="6514413" y="3313655"/>
              <a:ext cx="11091" cy="79564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/>
            <p:cNvCxnSpPr>
              <a:stCxn id="149" idx="2"/>
              <a:endCxn id="169" idx="0"/>
            </p:cNvCxnSpPr>
            <p:nvPr/>
          </p:nvCxnSpPr>
          <p:spPr>
            <a:xfrm flipH="1">
              <a:off x="7740717" y="3313655"/>
              <a:ext cx="154543" cy="35210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Arrow Connector 175"/>
            <p:cNvCxnSpPr>
              <a:stCxn id="150" idx="2"/>
              <a:endCxn id="170" idx="0"/>
            </p:cNvCxnSpPr>
            <p:nvPr/>
          </p:nvCxnSpPr>
          <p:spPr>
            <a:xfrm>
              <a:off x="8994661" y="3313655"/>
              <a:ext cx="12023" cy="795640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>
              <a:stCxn id="151" idx="2"/>
              <a:endCxn id="171" idx="0"/>
            </p:cNvCxnSpPr>
            <p:nvPr/>
          </p:nvCxnSpPr>
          <p:spPr>
            <a:xfrm>
              <a:off x="10094062" y="3313654"/>
              <a:ext cx="11286" cy="345969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/>
            <p:cNvCxnSpPr>
              <a:stCxn id="153" idx="2"/>
              <a:endCxn id="166" idx="0"/>
            </p:cNvCxnSpPr>
            <p:nvPr/>
          </p:nvCxnSpPr>
          <p:spPr>
            <a:xfrm>
              <a:off x="4666247" y="3309187"/>
              <a:ext cx="4795" cy="800108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9" name="Picture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824" y="4370048"/>
            <a:ext cx="3505035" cy="188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033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-1" y="732983"/>
            <a:ext cx="121920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Populations and Communities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population is a group of the same species living in the same place at the same time.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community is different populations living in the same place at the same time.</a:t>
            </a:r>
          </a:p>
          <a:p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How is a population different to a community?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Give an example of a population and a community in a jungle ecosystem.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968" y="4197937"/>
            <a:ext cx="4082496" cy="228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67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-1" y="732983"/>
            <a:ext cx="1219200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Disruptions to Ecosystems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Ecosystems can be disrupted by natural processes or human activity.</a:t>
            </a:r>
          </a:p>
          <a:p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Name two natural disruptions to ecosystems and two disruptions caused by humans.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Floods can benefit ecosystems, but also cause harm. 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Explain one way a flood benefits an ecosystem.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Explain one way a flood can harm an ecosystem.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8437"/>
          <a:stretch/>
        </p:blipFill>
        <p:spPr>
          <a:xfrm>
            <a:off x="8673072" y="3276132"/>
            <a:ext cx="3207343" cy="326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296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ln w="38100">
            <a:solidFill>
              <a:srgbClr val="00B050"/>
            </a:solidFill>
          </a:ln>
        </p:spPr>
        <p:txBody>
          <a:bodyPr anchor="ctr"/>
          <a:lstStyle/>
          <a:p>
            <a:r>
              <a:rPr lang="en-AU" dirty="0" smtClean="0"/>
              <a:t>Stability in Ecosystems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590904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</a:t>
            </a:r>
            <a:r>
              <a:rPr lang="en-AU" sz="3200" dirty="0" smtClean="0"/>
              <a:t>Objectives</a:t>
            </a:r>
            <a:endParaRPr lang="en-AU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0" y="2623210"/>
            <a:ext cx="449854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686282"/>
              </p:ext>
            </p:extLst>
          </p:nvPr>
        </p:nvGraphicFramePr>
        <p:xfrm>
          <a:off x="9328245" y="244761"/>
          <a:ext cx="2605964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-1" y="732983"/>
            <a:ext cx="93282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Define a dynamic equilibrium in a population or community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Interpret simple population graphs</a:t>
            </a:r>
            <a:endParaRPr lang="en-AU" sz="2800" dirty="0"/>
          </a:p>
        </p:txBody>
      </p:sp>
      <p:sp>
        <p:nvSpPr>
          <p:cNvPr id="18" name="Rectangle 17"/>
          <p:cNvSpPr/>
          <p:nvPr/>
        </p:nvSpPr>
        <p:spPr>
          <a:xfrm>
            <a:off x="0" y="3207985"/>
            <a:ext cx="699311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The picture shows a food web.</a:t>
            </a:r>
          </a:p>
          <a:p>
            <a:endParaRPr lang="en-AU" sz="2800" dirty="0"/>
          </a:p>
          <a:p>
            <a:r>
              <a:rPr lang="en-AU" sz="2800" dirty="0" smtClean="0"/>
              <a:t>A drought causes a decline in the mango population.</a:t>
            </a:r>
          </a:p>
          <a:p>
            <a:endParaRPr lang="en-AU" sz="2800" dirty="0" smtClean="0"/>
          </a:p>
          <a:p>
            <a:r>
              <a:rPr lang="en-AU" sz="2800" dirty="0" smtClean="0"/>
              <a:t>Describe one direct impact and one indirect impact on the food web.</a:t>
            </a:r>
          </a:p>
        </p:txBody>
      </p:sp>
      <p:pic>
        <p:nvPicPr>
          <p:cNvPr id="10" name="Picture 2" descr="http://k8schoollessons.com/wp-content/uploads/2015/01/food-web.jpg">
            <a:extLst>
              <a:ext uri="{FF2B5EF4-FFF2-40B4-BE49-F238E27FC236}">
                <a16:creationId xmlns:a16="http://schemas.microsoft.com/office/drawing/2014/main" xmlns="" id="{81780505-0EA3-441E-847C-2F18FD067B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25"/>
          <a:stretch/>
        </p:blipFill>
        <p:spPr bwMode="auto">
          <a:xfrm>
            <a:off x="6993119" y="1531080"/>
            <a:ext cx="5198881" cy="532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  <p:bldP spid="18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Stability in Ecosystems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All organisms live in a complex web of relationships, with each other and their environment.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An ecosystem needs to maintain a balance so that all species can exist at an ideal population size.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Population gains due to reproduction and	   immigration must balance the loss due to 		   death and emigration.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This type of balance is called a dynamic		     equilibrium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7264295"/>
              </p:ext>
            </p:extLst>
          </p:nvPr>
        </p:nvGraphicFramePr>
        <p:xfrm>
          <a:off x="6854299" y="148208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Why do ecosystems need to be balanced?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502335"/>
              </p:ext>
            </p:extLst>
          </p:nvPr>
        </p:nvGraphicFramePr>
        <p:xfrm>
          <a:off x="9523071" y="148208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Which two processes cause</a:t>
                      </a:r>
                      <a:r>
                        <a:rPr lang="en-AU" baseline="0" dirty="0" smtClean="0"/>
                        <a:t> populations to increase?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072391"/>
              </p:ext>
            </p:extLst>
          </p:nvPr>
        </p:nvGraphicFramePr>
        <p:xfrm>
          <a:off x="9397334" y="3874116"/>
          <a:ext cx="2714548" cy="2656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145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em·i·gra·tion</a:t>
                      </a:r>
                      <a:r>
                        <a:rPr lang="en-AU" baseline="0" dirty="0" smtClean="0"/>
                        <a:t> </a:t>
                      </a:r>
                      <a:r>
                        <a:rPr lang="en-AU" baseline="0" dirty="0"/>
                        <a:t>(</a:t>
                      </a:r>
                      <a:r>
                        <a:rPr lang="en-AU" i="1" baseline="0" dirty="0"/>
                        <a:t>noun</a:t>
                      </a:r>
                      <a:r>
                        <a:rPr lang="en-AU" baseline="0" dirty="0"/>
                        <a:t>)</a:t>
                      </a:r>
                      <a:br>
                        <a:rPr lang="en-AU" baseline="0" dirty="0"/>
                      </a:br>
                      <a:r>
                        <a:rPr lang="en-AU" baseline="0" dirty="0" smtClean="0"/>
                        <a:t>leaving to go to a new area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im·mi·gra·tion</a:t>
                      </a:r>
                      <a:r>
                        <a:rPr lang="en-AU" baseline="0" dirty="0" smtClean="0"/>
                        <a:t> (</a:t>
                      </a:r>
                      <a:r>
                        <a:rPr lang="en-AU" i="1" baseline="0" dirty="0" smtClean="0"/>
                        <a:t>noun</a:t>
                      </a:r>
                      <a:r>
                        <a:rPr lang="en-AU" baseline="0" dirty="0" smtClean="0"/>
                        <a:t>)</a:t>
                      </a:r>
                      <a:br>
                        <a:rPr lang="en-AU" baseline="0" dirty="0" smtClean="0"/>
                      </a:br>
                      <a:r>
                        <a:rPr lang="en-AU" baseline="0" dirty="0" smtClean="0"/>
                        <a:t>coming into a new area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dy·na·mic</a:t>
                      </a:r>
                      <a:r>
                        <a:rPr lang="en-AU" b="1" baseline="0" dirty="0" smtClean="0"/>
                        <a:t> </a:t>
                      </a:r>
                      <a:r>
                        <a:rPr lang="en-AU" b="0" baseline="0" dirty="0" smtClean="0"/>
                        <a:t>(</a:t>
                      </a:r>
                      <a:r>
                        <a:rPr lang="en-AU" b="0" i="1" baseline="0" dirty="0" smtClean="0"/>
                        <a:t>adjective</a:t>
                      </a:r>
                      <a:r>
                        <a:rPr lang="en-AU" b="0" baseline="0" dirty="0" smtClean="0"/>
                        <a:t>) constantly changing</a:t>
                      </a:r>
                      <a:endParaRPr lang="en-AU" b="1" baseline="0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e·qui·li·bri·um</a:t>
                      </a:r>
                      <a:r>
                        <a:rPr lang="en-AU" b="0" baseline="0" dirty="0" smtClean="0"/>
                        <a:t> (</a:t>
                      </a:r>
                      <a:r>
                        <a:rPr lang="en-AU" b="0" i="1" baseline="0" dirty="0" smtClean="0"/>
                        <a:t>noun</a:t>
                      </a:r>
                      <a:r>
                        <a:rPr lang="en-AU" b="0" baseline="0" dirty="0" smtClean="0"/>
                        <a:t>) a state of balance</a:t>
                      </a:r>
                      <a:endParaRPr lang="en-AU" b="1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026425"/>
              </p:ext>
            </p:extLst>
          </p:nvPr>
        </p:nvGraphicFramePr>
        <p:xfrm>
          <a:off x="9523070" y="1601411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is </a:t>
                      </a:r>
                      <a:r>
                        <a:rPr lang="en-AU" baseline="0" dirty="0" smtClean="0"/>
                        <a:t>immigration different to emigration?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711" y="2568423"/>
            <a:ext cx="2474980" cy="3962533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6098442"/>
              </p:ext>
            </p:extLst>
          </p:nvPr>
        </p:nvGraphicFramePr>
        <p:xfrm>
          <a:off x="9523070" y="2780294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4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a dynamic equilibrium</a:t>
                      </a:r>
                      <a:r>
                        <a:rPr lang="en-AU" baseline="0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9572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Dynamic Equilibrium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Changes can upset the equilibrium (or balance) in an ecosystem.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new equilibrium will become established that responds to the change.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new equilibrium is often </a:t>
            </a:r>
            <a:r>
              <a:rPr lang="en-AU" sz="2800" smtClean="0"/>
              <a:t>very similar </a:t>
            </a:r>
            <a:r>
              <a:rPr lang="en-AU" sz="2800" dirty="0" smtClean="0"/>
              <a:t>to the original.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2230359"/>
              </p:ext>
            </p:extLst>
          </p:nvPr>
        </p:nvGraphicFramePr>
        <p:xfrm>
          <a:off x="9523075" y="161015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smtClean="0"/>
                        <a:t>What happens when a change disrupts an ecosystem?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9325313"/>
              </p:ext>
            </p:extLst>
          </p:nvPr>
        </p:nvGraphicFramePr>
        <p:xfrm>
          <a:off x="9523074" y="1614218"/>
          <a:ext cx="2463077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Think,</a:t>
                      </a:r>
                      <a:r>
                        <a:rPr lang="en-AU" baseline="0" dirty="0" smtClean="0"/>
                        <a:t> pair, share: How is competition different to collaboration and mating?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24962"/>
              </p:ext>
            </p:extLst>
          </p:nvPr>
        </p:nvGraphicFramePr>
        <p:xfrm>
          <a:off x="9397334" y="3874116"/>
          <a:ext cx="2714548" cy="2656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145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em·i·gra·tion</a:t>
                      </a:r>
                      <a:r>
                        <a:rPr lang="en-AU" baseline="0" dirty="0" smtClean="0"/>
                        <a:t> </a:t>
                      </a:r>
                      <a:r>
                        <a:rPr lang="en-AU" baseline="0" dirty="0"/>
                        <a:t>(</a:t>
                      </a:r>
                      <a:r>
                        <a:rPr lang="en-AU" i="1" baseline="0" dirty="0"/>
                        <a:t>noun</a:t>
                      </a:r>
                      <a:r>
                        <a:rPr lang="en-AU" baseline="0" dirty="0"/>
                        <a:t>)</a:t>
                      </a:r>
                      <a:br>
                        <a:rPr lang="en-AU" baseline="0" dirty="0"/>
                      </a:br>
                      <a:r>
                        <a:rPr lang="en-AU" baseline="0" dirty="0" smtClean="0"/>
                        <a:t>leaving to go to a new area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im·mi·gra·tion</a:t>
                      </a:r>
                      <a:r>
                        <a:rPr lang="en-AU" baseline="0" dirty="0" smtClean="0"/>
                        <a:t> (</a:t>
                      </a:r>
                      <a:r>
                        <a:rPr lang="en-AU" i="1" baseline="0" dirty="0" smtClean="0"/>
                        <a:t>noun</a:t>
                      </a:r>
                      <a:r>
                        <a:rPr lang="en-AU" baseline="0" dirty="0" smtClean="0"/>
                        <a:t>)</a:t>
                      </a:r>
                      <a:br>
                        <a:rPr lang="en-AU" baseline="0" dirty="0" smtClean="0"/>
                      </a:br>
                      <a:r>
                        <a:rPr lang="en-AU" baseline="0" dirty="0" smtClean="0"/>
                        <a:t>coming into a new area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dy·na·mic</a:t>
                      </a:r>
                      <a:r>
                        <a:rPr lang="en-AU" b="1" baseline="0" dirty="0" smtClean="0"/>
                        <a:t> </a:t>
                      </a:r>
                      <a:r>
                        <a:rPr lang="en-AU" b="0" baseline="0" dirty="0" smtClean="0"/>
                        <a:t>(</a:t>
                      </a:r>
                      <a:r>
                        <a:rPr lang="en-AU" b="0" i="1" baseline="0" dirty="0" smtClean="0"/>
                        <a:t>adjective</a:t>
                      </a:r>
                      <a:r>
                        <a:rPr lang="en-AU" b="0" baseline="0" dirty="0" smtClean="0"/>
                        <a:t>) constantly changing</a:t>
                      </a:r>
                      <a:endParaRPr lang="en-AU" b="1" baseline="0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 err="1" smtClean="0"/>
                        <a:t>e·qui·li·bri·um</a:t>
                      </a:r>
                      <a:r>
                        <a:rPr lang="en-AU" b="0" baseline="0" dirty="0" smtClean="0"/>
                        <a:t> (</a:t>
                      </a:r>
                      <a:r>
                        <a:rPr lang="en-AU" b="0" i="1" baseline="0" dirty="0" smtClean="0"/>
                        <a:t>noun</a:t>
                      </a:r>
                      <a:r>
                        <a:rPr lang="en-AU" b="0" baseline="0" dirty="0" smtClean="0"/>
                        <a:t>) a state of balance</a:t>
                      </a:r>
                      <a:endParaRPr lang="en-AU" b="1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578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36113</TotalTime>
  <Words>1469</Words>
  <Application>Microsoft Office PowerPoint</Application>
  <PresentationFormat>Widescreen</PresentationFormat>
  <Paragraphs>282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Stability in Ecosystems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Science</dc:title>
  <dc:creator>Microsoft account</dc:creator>
  <cp:lastModifiedBy>janelle.lagrange@gmail.com</cp:lastModifiedBy>
  <cp:revision>685</cp:revision>
  <dcterms:created xsi:type="dcterms:W3CDTF">2017-01-28T08:32:28Z</dcterms:created>
  <dcterms:modified xsi:type="dcterms:W3CDTF">2019-02-19T02:02:45Z</dcterms:modified>
</cp:coreProperties>
</file>

<file path=docProps/thumbnail.jpeg>
</file>